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sldIdLst>
    <p:sldId id="256" r:id="rId7"/>
    <p:sldId id="259" r:id="rId8"/>
    <p:sldId id="260" r:id="rId9"/>
    <p:sldId id="261" r:id="rId10"/>
    <p:sldId id="262" r:id="rId11"/>
    <p:sldId id="257"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85" r:id="rId26"/>
    <p:sldId id="286" r:id="rId27"/>
    <p:sldId id="276" r:id="rId28"/>
    <p:sldId id="277" r:id="rId29"/>
    <p:sldId id="278" r:id="rId30"/>
    <p:sldId id="279"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BECBCAE-D06A-459B-9735-65FD19535429}" type="datetimeFigureOut">
              <a:rPr lang="en-AU" smtClean="0"/>
              <a:t>26/09/2019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226155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CBCAE-D06A-459B-9735-65FD19535429}" type="datetimeFigureOut">
              <a:rPr lang="en-AU" smtClean="0"/>
              <a:t>26/09/2019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132809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CBCAE-D06A-459B-9735-65FD19535429}" type="datetimeFigureOut">
              <a:rPr lang="en-AU" smtClean="0"/>
              <a:t>26/09/2019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661608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954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02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071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14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958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3771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8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14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BECBCAE-D06A-459B-9735-65FD19535429}" type="datetimeFigureOut">
              <a:rPr lang="en-AU" smtClean="0"/>
              <a:t>26/09/2019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2899628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37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72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21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3665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17476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08046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6109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121235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70625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29384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CBCAE-D06A-459B-9735-65FD19535429}" type="datetimeFigureOut">
              <a:rPr lang="en-AU" smtClean="0"/>
              <a:t>26/09/2019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1852350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33327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38532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772332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43492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3532466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1705487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1147348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207393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9/26/2019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3827353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9/26/2019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3977616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BECBCAE-D06A-459B-9735-65FD19535429}" type="datetimeFigureOut">
              <a:rPr lang="en-AU" smtClean="0"/>
              <a:t>26/09/2019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1367503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9/26/2019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4211757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2280296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3919061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29461842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3853323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26/09/2019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2179620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26/09/2019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32437286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26/09/2019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2251842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26/09/2019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3612978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26/09/2019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165333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BECBCAE-D06A-459B-9735-65FD19535429}" type="datetimeFigureOut">
              <a:rPr lang="en-AU" smtClean="0"/>
              <a:t>26/09/2019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3549341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26/09/2019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33739365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26/09/2019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712416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26/09/2019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13279954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26/09/2019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4223231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26/09/2019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2692949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26/09/2019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33254311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1E62EE1-A09B-4704-89D1-A3EC923AAF41}"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B3F917CD-F095-4D79-829A-EC06AD85B4E4}" type="slidenum">
              <a:rPr lang="en-US"/>
              <a:pPr>
                <a:defRPr/>
              </a:pPr>
              <a:t>‹#›</a:t>
            </a:fld>
            <a:endParaRPr lang="en-US"/>
          </a:p>
        </p:txBody>
      </p:sp>
    </p:spTree>
    <p:extLst>
      <p:ext uri="{BB962C8B-B14F-4D97-AF65-F5344CB8AC3E}">
        <p14:creationId xmlns:p14="http://schemas.microsoft.com/office/powerpoint/2010/main" val="3935786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C48DB7A-66B5-4591-81A7-B79F116A7EA4}"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E5036488-4BF0-47F0-90E3-C7AF4AED6BD9}" type="slidenum">
              <a:rPr lang="en-US"/>
              <a:pPr>
                <a:defRPr/>
              </a:pPr>
              <a:t>‹#›</a:t>
            </a:fld>
            <a:endParaRPr lang="en-US"/>
          </a:p>
        </p:txBody>
      </p:sp>
    </p:spTree>
    <p:extLst>
      <p:ext uri="{BB962C8B-B14F-4D97-AF65-F5344CB8AC3E}">
        <p14:creationId xmlns:p14="http://schemas.microsoft.com/office/powerpoint/2010/main" val="4167426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86DF54E-6A7C-4622-9E6D-4F59FE22FE8B}"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1C107D1-72FA-44A4-89DE-2999346018EB}" type="slidenum">
              <a:rPr lang="en-US"/>
              <a:pPr>
                <a:defRPr/>
              </a:pPr>
              <a:t>‹#›</a:t>
            </a:fld>
            <a:endParaRPr lang="en-US"/>
          </a:p>
        </p:txBody>
      </p:sp>
    </p:spTree>
    <p:extLst>
      <p:ext uri="{BB962C8B-B14F-4D97-AF65-F5344CB8AC3E}">
        <p14:creationId xmlns:p14="http://schemas.microsoft.com/office/powerpoint/2010/main" val="667642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6284BF8-6E3C-4210-85AF-27345BD8018A}"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76BBB08-15EB-446F-8D4D-5C1F05CB26CC}" type="slidenum">
              <a:rPr lang="en-US"/>
              <a:pPr>
                <a:defRPr/>
              </a:pPr>
              <a:t>‹#›</a:t>
            </a:fld>
            <a:endParaRPr lang="en-US"/>
          </a:p>
        </p:txBody>
      </p:sp>
    </p:spTree>
    <p:extLst>
      <p:ext uri="{BB962C8B-B14F-4D97-AF65-F5344CB8AC3E}">
        <p14:creationId xmlns:p14="http://schemas.microsoft.com/office/powerpoint/2010/main" val="216350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BECBCAE-D06A-459B-9735-65FD19535429}" type="datetimeFigureOut">
              <a:rPr lang="en-AU" smtClean="0"/>
              <a:t>26/09/2019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1196431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70E284C-613B-4D91-8AE5-FB84305DBC0C}" type="datetimeFigureOut">
              <a:rPr lang="en-US"/>
              <a:pPr>
                <a:defRPr/>
              </a:pPr>
              <a:t>9/26/2019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A66D528-9B6B-4E7C-925B-B49DCD82DA9D}" type="slidenum">
              <a:rPr lang="en-US"/>
              <a:pPr>
                <a:defRPr/>
              </a:pPr>
              <a:t>‹#›</a:t>
            </a:fld>
            <a:endParaRPr lang="en-US"/>
          </a:p>
        </p:txBody>
      </p:sp>
    </p:spTree>
    <p:extLst>
      <p:ext uri="{BB962C8B-B14F-4D97-AF65-F5344CB8AC3E}">
        <p14:creationId xmlns:p14="http://schemas.microsoft.com/office/powerpoint/2010/main" val="20359566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40FCD901-0556-46A8-B468-7557D1F2D2E7}" type="datetimeFigureOut">
              <a:rPr lang="en-US"/>
              <a:pPr>
                <a:defRPr/>
              </a:pPr>
              <a:t>9/26/2019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5CD39C-29C6-4626-B2AF-B8AC4B63598B}" type="slidenum">
              <a:rPr lang="en-US"/>
              <a:pPr>
                <a:defRPr/>
              </a:pPr>
              <a:t>‹#›</a:t>
            </a:fld>
            <a:endParaRPr lang="en-US"/>
          </a:p>
        </p:txBody>
      </p:sp>
    </p:spTree>
    <p:extLst>
      <p:ext uri="{BB962C8B-B14F-4D97-AF65-F5344CB8AC3E}">
        <p14:creationId xmlns:p14="http://schemas.microsoft.com/office/powerpoint/2010/main" val="1840447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C4C7D69-6A5B-4A4E-9159-6779758E9F1B}" type="datetimeFigureOut">
              <a:rPr lang="en-US"/>
              <a:pPr>
                <a:defRPr/>
              </a:pPr>
              <a:t>9/26/2019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24A1DB4-A4A3-4B61-85F3-F08BFB6A7047}" type="slidenum">
              <a:rPr lang="en-US"/>
              <a:pPr>
                <a:defRPr/>
              </a:pPr>
              <a:t>‹#›</a:t>
            </a:fld>
            <a:endParaRPr lang="en-US"/>
          </a:p>
        </p:txBody>
      </p:sp>
    </p:spTree>
    <p:extLst>
      <p:ext uri="{BB962C8B-B14F-4D97-AF65-F5344CB8AC3E}">
        <p14:creationId xmlns:p14="http://schemas.microsoft.com/office/powerpoint/2010/main" val="26382685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A4314806-1F78-4303-8BFC-0C765044BD21}"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FB0C5C85-39E1-45A8-8336-1D19F325B75E}" type="slidenum">
              <a:rPr lang="en-US"/>
              <a:pPr>
                <a:defRPr/>
              </a:pPr>
              <a:t>‹#›</a:t>
            </a:fld>
            <a:endParaRPr lang="en-US"/>
          </a:p>
        </p:txBody>
      </p:sp>
    </p:spTree>
    <p:extLst>
      <p:ext uri="{BB962C8B-B14F-4D97-AF65-F5344CB8AC3E}">
        <p14:creationId xmlns:p14="http://schemas.microsoft.com/office/powerpoint/2010/main" val="3490906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BCDF8C9-1D8E-43CA-89BD-5DFFC45EF7F3}" type="datetimeFigureOut">
              <a:rPr lang="en-US"/>
              <a:pPr>
                <a:defRPr/>
              </a:pPr>
              <a:t>9/26/2019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74EA55BB-590A-48BD-9F49-3E1538279549}" type="slidenum">
              <a:rPr lang="en-US"/>
              <a:pPr>
                <a:defRPr/>
              </a:pPr>
              <a:t>‹#›</a:t>
            </a:fld>
            <a:endParaRPr lang="en-US"/>
          </a:p>
        </p:txBody>
      </p:sp>
    </p:spTree>
    <p:extLst>
      <p:ext uri="{BB962C8B-B14F-4D97-AF65-F5344CB8AC3E}">
        <p14:creationId xmlns:p14="http://schemas.microsoft.com/office/powerpoint/2010/main" val="1086967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0C5F255-E1A3-4583-97DB-9E71129D6CA2}"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CCE8105-46AE-41FC-9EFE-F63EE55AADC8}" type="slidenum">
              <a:rPr lang="en-US"/>
              <a:pPr>
                <a:defRPr/>
              </a:pPr>
              <a:t>‹#›</a:t>
            </a:fld>
            <a:endParaRPr lang="en-US"/>
          </a:p>
        </p:txBody>
      </p:sp>
    </p:spTree>
    <p:extLst>
      <p:ext uri="{BB962C8B-B14F-4D97-AF65-F5344CB8AC3E}">
        <p14:creationId xmlns:p14="http://schemas.microsoft.com/office/powerpoint/2010/main" val="4777360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909600D-C568-4A48-8255-F1286D887E2D}" type="datetimeFigureOut">
              <a:rPr lang="en-US"/>
              <a:pPr>
                <a:defRPr/>
              </a:pPr>
              <a:t>9/26/2019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CE879B8E-D6B1-49A2-BABA-CE8CBC3419F0}" type="slidenum">
              <a:rPr lang="en-US"/>
              <a:pPr>
                <a:defRPr/>
              </a:pPr>
              <a:t>‹#›</a:t>
            </a:fld>
            <a:endParaRPr lang="en-US"/>
          </a:p>
        </p:txBody>
      </p:sp>
    </p:spTree>
    <p:extLst>
      <p:ext uri="{BB962C8B-B14F-4D97-AF65-F5344CB8AC3E}">
        <p14:creationId xmlns:p14="http://schemas.microsoft.com/office/powerpoint/2010/main" val="3633951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CBCAE-D06A-459B-9735-65FD19535429}" type="datetimeFigureOut">
              <a:rPr lang="en-AU" smtClean="0"/>
              <a:t>26/09/2019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2806406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CBCAE-D06A-459B-9735-65FD19535429}" type="datetimeFigureOut">
              <a:rPr lang="en-AU" smtClean="0"/>
              <a:t>26/09/2019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295612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CBCAE-D06A-459B-9735-65FD19535429}" type="datetimeFigureOut">
              <a:rPr lang="en-AU" smtClean="0"/>
              <a:t>26/09/2019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00DB4B-C6E4-40C1-AA58-1425ED478E89}" type="slidenum">
              <a:rPr lang="en-AU" smtClean="0"/>
              <a:t>‹#›</a:t>
            </a:fld>
            <a:endParaRPr lang="en-AU"/>
          </a:p>
        </p:txBody>
      </p:sp>
    </p:spTree>
    <p:extLst>
      <p:ext uri="{BB962C8B-B14F-4D97-AF65-F5344CB8AC3E}">
        <p14:creationId xmlns:p14="http://schemas.microsoft.com/office/powerpoint/2010/main" val="377553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CBCAE-D06A-459B-9735-65FD19535429}" type="datetimeFigureOut">
              <a:rPr lang="en-AU" smtClean="0"/>
              <a:t>26/09/2019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DB4B-C6E4-40C1-AA58-1425ED478E89}" type="slidenum">
              <a:rPr lang="en-AU" smtClean="0"/>
              <a:t>‹#›</a:t>
            </a:fld>
            <a:endParaRPr lang="en-AU"/>
          </a:p>
        </p:txBody>
      </p:sp>
    </p:spTree>
    <p:extLst>
      <p:ext uri="{BB962C8B-B14F-4D97-AF65-F5344CB8AC3E}">
        <p14:creationId xmlns:p14="http://schemas.microsoft.com/office/powerpoint/2010/main" val="43708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19715-48A3-40E7-85EC-646C7BE2E1C0}" type="datetimeFigureOut">
              <a:rPr lang="en-US" smtClean="0">
                <a:solidFill>
                  <a:prstClr val="black">
                    <a:tint val="75000"/>
                  </a:prstClr>
                </a:solidFill>
              </a:rPr>
              <a:pPr/>
              <a:t>9/26/2019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92F20-92FC-4831-90FA-EF93739C68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15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6545E-80C5-49B1-8C5A-35BECA499071}" type="datetimeFigureOut">
              <a:rPr lang="ms-MY" smtClean="0">
                <a:solidFill>
                  <a:prstClr val="black">
                    <a:tint val="75000"/>
                  </a:prstClr>
                </a:solidFill>
              </a:rPr>
              <a:pPr/>
              <a:t>26/09/2019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652A0-5D75-4BFB-9369-92CC5A38A946}"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351032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3049503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26/09/2019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22911258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A47C9A-2654-4591-A728-D2F532D261BD}" type="datetimeFigureOut">
              <a:rPr lang="en-US"/>
              <a:pPr>
                <a:defRPr/>
              </a:pPr>
              <a:t>9/26/2019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600D775-2627-4834-B555-E5519E674AFA}" type="slidenum">
              <a:rPr lang="en-US"/>
              <a:pPr>
                <a:defRPr/>
              </a:pPr>
              <a:t>‹#›</a:t>
            </a:fld>
            <a:endParaRPr lang="en-US"/>
          </a:p>
        </p:txBody>
      </p:sp>
    </p:spTree>
    <p:extLst>
      <p:ext uri="{BB962C8B-B14F-4D97-AF65-F5344CB8AC3E}">
        <p14:creationId xmlns:p14="http://schemas.microsoft.com/office/powerpoint/2010/main" val="5728534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646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Wabak</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Penyakit</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Flowchart: Alternate Process 3"/>
          <p:cNvSpPr/>
          <p:nvPr/>
        </p:nvSpPr>
        <p:spPr>
          <a:xfrm>
            <a:off x="949216" y="1628800"/>
            <a:ext cx="7704856" cy="1800200"/>
          </a:xfrm>
          <a:prstGeom prst="flowChartAlternateProcess">
            <a:avLst/>
          </a:prstGeom>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t>
            </a:r>
            <a:r>
              <a:rPr lang="ms-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elbagai </a:t>
            </a:r>
            <a:r>
              <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kajian untuk </a:t>
            </a:r>
            <a:r>
              <a:rPr lang="ms-MY" sz="2400"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mengenalpasti</a:t>
            </a:r>
            <a:r>
              <a:rPr lang="ms-MY" sz="2400"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punca penyakit, cara mengubatinya dan kaedah yang terbaik untuk menghindarinya. </a:t>
            </a:r>
          </a:p>
        </p:txBody>
      </p:sp>
      <p:sp>
        <p:nvSpPr>
          <p:cNvPr id="5" name="Flowchart: Alternate Process 4"/>
          <p:cNvSpPr/>
          <p:nvPr/>
        </p:nvSpPr>
        <p:spPr>
          <a:xfrm>
            <a:off x="947033" y="3711031"/>
            <a:ext cx="7729473" cy="1122125"/>
          </a:xfrm>
          <a:prstGeom prst="flowChartAlternateProcess">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t>
            </a:r>
            <a:r>
              <a:rPr lang="ms-MY"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uncullah </a:t>
            </a: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pelbagai ubatan yang digunakan kepada mangsa wabak</a:t>
            </a:r>
          </a:p>
        </p:txBody>
      </p:sp>
      <p:sp>
        <p:nvSpPr>
          <p:cNvPr id="6" name="Rounded Rectangle 5"/>
          <p:cNvSpPr/>
          <p:nvPr/>
        </p:nvSpPr>
        <p:spPr>
          <a:xfrm>
            <a:off x="971600" y="5013176"/>
            <a:ext cx="7704856" cy="1152128"/>
          </a:xfrm>
          <a:prstGeom prst="roundRect">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Muncul kilang-kilang bagi menghasilkan pelbagai jenis racun serangga. </a:t>
            </a:r>
          </a:p>
        </p:txBody>
      </p:sp>
      <p:sp>
        <p:nvSpPr>
          <p:cNvPr id="7" name="Down Arrow 6"/>
          <p:cNvSpPr/>
          <p:nvPr/>
        </p:nvSpPr>
        <p:spPr>
          <a:xfrm>
            <a:off x="755576" y="1615468"/>
            <a:ext cx="432048" cy="432048"/>
          </a:xfrm>
          <a:prstGeom prst="downArrow">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sz="2400">
              <a:effectLst>
                <a:glow rad="101600">
                  <a:schemeClr val="tx1">
                    <a:alpha val="60000"/>
                  </a:schemeClr>
                </a:glow>
                <a:outerShdw blurRad="38100" dist="38100" dir="2700000" algn="tl">
                  <a:srgbClr val="000000">
                    <a:alpha val="43137"/>
                  </a:srgbClr>
                </a:outerShdw>
              </a:effectLst>
            </a:endParaRPr>
          </a:p>
        </p:txBody>
      </p:sp>
      <p:sp>
        <p:nvSpPr>
          <p:cNvPr id="8" name="Down Arrow 7"/>
          <p:cNvSpPr/>
          <p:nvPr/>
        </p:nvSpPr>
        <p:spPr>
          <a:xfrm>
            <a:off x="908470" y="3560536"/>
            <a:ext cx="432048" cy="432048"/>
          </a:xfrm>
          <a:prstGeom prst="downArrow">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sz="2400">
              <a:effectLst>
                <a:glow rad="101600">
                  <a:schemeClr val="tx1">
                    <a:alpha val="60000"/>
                  </a:schemeClr>
                </a:glow>
                <a:outerShdw blurRad="38100" dist="38100" dir="2700000" algn="tl">
                  <a:srgbClr val="000000">
                    <a:alpha val="43137"/>
                  </a:srgbClr>
                </a:outerShdw>
              </a:effectLst>
            </a:endParaRPr>
          </a:p>
        </p:txBody>
      </p:sp>
      <p:sp>
        <p:nvSpPr>
          <p:cNvPr id="9" name="Down Arrow 8"/>
          <p:cNvSpPr/>
          <p:nvPr/>
        </p:nvSpPr>
        <p:spPr>
          <a:xfrm>
            <a:off x="947033" y="4941168"/>
            <a:ext cx="432048" cy="432048"/>
          </a:xfrm>
          <a:prstGeom prst="downArrow">
            <a:avLst/>
          </a:prstGeom>
          <a:solidFill>
            <a:srgbClr val="FFFF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sz="2400">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Rekod</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Denggi</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55576" y="1340768"/>
            <a:ext cx="7848872" cy="1368152"/>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7 Bulan pertama 2019 </a:t>
            </a:r>
          </a:p>
          <a:p>
            <a:pPr algn="ct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 46,000 kes</a:t>
            </a:r>
          </a:p>
          <a:p>
            <a:pPr algn="ct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  = 71 kematian</a:t>
            </a:r>
          </a:p>
        </p:txBody>
      </p:sp>
      <p:sp>
        <p:nvSpPr>
          <p:cNvPr id="5" name="Down Arrow Callout 4"/>
          <p:cNvSpPr/>
          <p:nvPr/>
        </p:nvSpPr>
        <p:spPr>
          <a:xfrm>
            <a:off x="533866" y="3040900"/>
            <a:ext cx="7840026" cy="1900267"/>
          </a:xfrm>
          <a:prstGeom prst="downArrowCallout">
            <a:avLst>
              <a:gd name="adj1" fmla="val 31508"/>
              <a:gd name="adj2" fmla="val 25000"/>
              <a:gd name="adj3" fmla="val 14864"/>
              <a:gd name="adj4" fmla="val 7999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a:solidFill>
                  <a:schemeClr val="bg1"/>
                </a:solidFill>
                <a:effectLst>
                  <a:glow rad="101600">
                    <a:schemeClr val="tx1">
                      <a:alpha val="60000"/>
                    </a:schemeClr>
                  </a:glow>
                  <a:outerShdw blurRad="38100" dist="38100" dir="2700000" algn="tl">
                    <a:srgbClr val="000000">
                      <a:alpha val="43137"/>
                    </a:srgbClr>
                  </a:outerShdw>
                </a:effectLst>
              </a:rPr>
              <a:t>Di Terengganu, </a:t>
            </a:r>
            <a:endParaRPr lang="ms-MY" sz="2400" b="1" dirty="0">
              <a:solidFill>
                <a:schemeClr val="bg1"/>
              </a:solidFill>
              <a:effectLst>
                <a:glow rad="101600">
                  <a:schemeClr val="tx1">
                    <a:alpha val="60000"/>
                  </a:schemeClr>
                </a:glow>
                <a:outerShdw blurRad="38100" dist="38100" dir="2700000" algn="tl">
                  <a:srgbClr val="000000">
                    <a:alpha val="43137"/>
                  </a:srgbClr>
                </a:outerShdw>
              </a:effectLst>
            </a:endParaRPr>
          </a:p>
          <a:p>
            <a:pPr algn="ct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Peningkatan</a:t>
            </a:r>
            <a:r>
              <a:rPr lang="en-US" sz="2400" b="1" dirty="0">
                <a:solidFill>
                  <a:schemeClr val="bg1"/>
                </a:solidFill>
                <a:effectLst>
                  <a:glow rad="101600">
                    <a:schemeClr val="tx1">
                      <a:alpha val="60000"/>
                    </a:schemeClr>
                  </a:glow>
                  <a:outerShdw blurRad="38100" dist="38100" dir="2700000" algn="tl">
                    <a:srgbClr val="000000">
                      <a:alpha val="43137"/>
                    </a:srgbClr>
                  </a:outerShdw>
                </a:effectLst>
              </a:rPr>
              <a:t>  256 %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pada</a:t>
            </a:r>
            <a:r>
              <a:rPr lang="en-US" sz="2400" b="1" dirty="0">
                <a:solidFill>
                  <a:schemeClr val="bg1"/>
                </a:solidFill>
                <a:effectLst>
                  <a:glow rad="101600">
                    <a:schemeClr val="tx1">
                      <a:alpha val="60000"/>
                    </a:schemeClr>
                  </a:glow>
                  <a:outerShdw blurRad="38100" dist="38100" dir="2700000" algn="tl">
                    <a:srgbClr val="000000">
                      <a:alpha val="43137"/>
                    </a:srgbClr>
                  </a:outerShdw>
                </a:effectLst>
              </a:rPr>
              <a:t> 7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bulan</a:t>
            </a:r>
            <a:r>
              <a:rPr lang="en-US" sz="24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pertama</a:t>
            </a:r>
            <a:r>
              <a:rPr lang="en-US" sz="2400" b="1" dirty="0">
                <a:solidFill>
                  <a:schemeClr val="bg1"/>
                </a:solidFill>
                <a:effectLst>
                  <a:glow rad="101600">
                    <a:schemeClr val="tx1">
                      <a:alpha val="60000"/>
                    </a:schemeClr>
                  </a:glow>
                  <a:outerShdw blurRad="38100" dist="38100" dir="2700000" algn="tl">
                    <a:srgbClr val="000000">
                      <a:alpha val="43137"/>
                    </a:srgbClr>
                  </a:outerShdw>
                </a:effectLst>
              </a:rPr>
              <a:t> </a:t>
            </a:r>
            <a:endParaRPr lang="en-US" sz="2400" b="1" dirty="0" smtClean="0">
              <a:solidFill>
                <a:schemeClr val="bg1"/>
              </a:solidFill>
              <a:effectLst>
                <a:glow rad="101600">
                  <a:schemeClr val="tx1">
                    <a:alpha val="60000"/>
                  </a:schemeClr>
                </a:glow>
                <a:outerShdw blurRad="38100" dist="38100" dir="2700000" algn="tl">
                  <a:srgbClr val="000000">
                    <a:alpha val="43137"/>
                  </a:srgbClr>
                </a:outerShdw>
              </a:effectLst>
            </a:endParaRPr>
          </a:p>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rPr>
              <a:t>berbanding</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tahun</a:t>
            </a:r>
            <a:r>
              <a:rPr lang="en-US" sz="2400" b="1" dirty="0">
                <a:solidFill>
                  <a:schemeClr val="bg1"/>
                </a:solidFill>
                <a:effectLst>
                  <a:glow rad="101600">
                    <a:schemeClr val="tx1">
                      <a:alpha val="60000"/>
                    </a:schemeClr>
                  </a:glow>
                  <a:outerShdw blurRad="38100" dist="38100" dir="2700000" algn="tl">
                    <a:srgbClr val="000000">
                      <a:alpha val="43137"/>
                    </a:srgbClr>
                  </a:outerShdw>
                </a:effectLst>
              </a:rPr>
              <a:t> </a:t>
            </a:r>
            <a:r>
              <a:rPr lang="en-US" sz="2400" b="1" dirty="0" err="1">
                <a:solidFill>
                  <a:schemeClr val="bg1"/>
                </a:solidFill>
                <a:effectLst>
                  <a:glow rad="101600">
                    <a:schemeClr val="tx1">
                      <a:alpha val="60000"/>
                    </a:schemeClr>
                  </a:glow>
                  <a:outerShdw blurRad="38100" dist="38100" dir="2700000" algn="tl">
                    <a:srgbClr val="000000">
                      <a:alpha val="43137"/>
                    </a:srgbClr>
                  </a:outerShdw>
                </a:effectLst>
              </a:rPr>
              <a:t>lepas</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Left Arrow 5"/>
          <p:cNvSpPr/>
          <p:nvPr/>
        </p:nvSpPr>
        <p:spPr>
          <a:xfrm>
            <a:off x="7956376" y="2348880"/>
            <a:ext cx="576064" cy="1008112"/>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7" name="Rounded Rectangle 6"/>
          <p:cNvSpPr/>
          <p:nvPr/>
        </p:nvSpPr>
        <p:spPr>
          <a:xfrm>
            <a:off x="1331640" y="5085184"/>
            <a:ext cx="6480720" cy="1224136"/>
          </a:xfrm>
          <a:prstGeom prst="roundRect">
            <a:avLst/>
          </a:prstGeom>
          <a:blipFill>
            <a:blip r:embed="rId3">
              <a:duotone>
                <a:prstClr val="black"/>
                <a:srgbClr val="00B0F0">
                  <a:tint val="45000"/>
                  <a:satMod val="400000"/>
                </a:srgb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000" b="1" i="1" dirty="0">
                <a:effectLst>
                  <a:glow rad="101600">
                    <a:schemeClr val="tx1">
                      <a:alpha val="60000"/>
                    </a:schemeClr>
                  </a:glow>
                  <a:outerShdw blurRad="38100" dist="38100" dir="2700000" algn="tl">
                    <a:srgbClr val="000000">
                      <a:alpha val="43137"/>
                    </a:srgbClr>
                  </a:outerShdw>
                </a:effectLst>
                <a:latin typeface="Arial Black" pitchFamily="34" charset="0"/>
              </a:rPr>
              <a:t>Denggi boleh menyebabkan kematian</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Mengatasi</a:t>
            </a:r>
            <a:r>
              <a:rPr lang="en-US"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Wabak</a:t>
            </a:r>
            <a:r>
              <a:rPr lang="en-US"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Denggi</a:t>
            </a:r>
            <a:endParaRPr lang="ms-MY"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467544" y="5733256"/>
            <a:ext cx="8353594" cy="792088"/>
          </a:xfrm>
          <a:prstGeom prst="roundRect">
            <a:avLst/>
          </a:prstGeom>
          <a:blipFill>
            <a:blip r:embed="rId3">
              <a:extLst>
                <a:ext uri="{BEBA8EAE-BF5A-486C-A8C5-ECC9F3942E4B}">
                  <a14:imgProps xmlns:a14="http://schemas.microsoft.com/office/drawing/2010/main">
                    <a14:imgLayer r:embed="rId4">
                      <a14:imgEffect>
                        <a14:colorTemperature colorTemp="11200"/>
                      </a14:imgEffect>
                    </a14:imgLayer>
                  </a14:imgProps>
                </a:ext>
              </a:extLst>
            </a:blip>
            <a:tile tx="0" ty="0" sx="100000" sy="100000" flip="none" algn="tl"/>
          </a:blipFill>
        </p:spPr>
        <p:style>
          <a:lnRef idx="3">
            <a:schemeClr val="lt1"/>
          </a:lnRef>
          <a:fillRef idx="1">
            <a:schemeClr val="accent6"/>
          </a:fillRef>
          <a:effectRef idx="1">
            <a:schemeClr val="accent6"/>
          </a:effectRef>
          <a:fontRef idx="minor">
            <a:schemeClr val="lt1"/>
          </a:fontRef>
        </p:style>
        <p:txBody>
          <a:bodyPr rtlCol="0" anchor="ct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Perbanyakkan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munajat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115616" y="1124744"/>
            <a:ext cx="7704855" cy="865139"/>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Menghapuskan tempat pembiakan nyamuk Aedes, pastikan kebersihan sekitar rumah</a:t>
            </a:r>
          </a:p>
        </p:txBody>
      </p:sp>
      <p:sp>
        <p:nvSpPr>
          <p:cNvPr id="6" name="Rectangle 5"/>
          <p:cNvSpPr/>
          <p:nvPr/>
        </p:nvSpPr>
        <p:spPr>
          <a:xfrm>
            <a:off x="1115616" y="2141426"/>
            <a:ext cx="7704855" cy="1215566"/>
          </a:xfrm>
          <a:prstGeom prst="rect">
            <a:avLst/>
          </a:prstGeom>
          <a:solidFill>
            <a:srgbClr val="7030A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Memastikan tidak berada di luar rumah pada awal pagi dan akhir petang. Jika perlu, pastikan memakai pakaian yang selamat.</a:t>
            </a:r>
          </a:p>
        </p:txBody>
      </p:sp>
      <p:sp>
        <p:nvSpPr>
          <p:cNvPr id="7" name="Rectangle 6"/>
          <p:cNvSpPr/>
          <p:nvPr/>
        </p:nvSpPr>
        <p:spPr>
          <a:xfrm>
            <a:off x="1126913" y="3467798"/>
            <a:ext cx="7704855" cy="969314"/>
          </a:xfrm>
          <a:prstGeom prst="rect">
            <a:avLst/>
          </a:prstGeom>
          <a:solidFill>
            <a:srgbClr val="00B0F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ms-MY"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Melindungi diri daripada gigitan nyamuk</a:t>
            </a:r>
          </a:p>
        </p:txBody>
      </p:sp>
      <p:sp>
        <p:nvSpPr>
          <p:cNvPr id="8" name="Rectangle 7"/>
          <p:cNvSpPr/>
          <p:nvPr/>
        </p:nvSpPr>
        <p:spPr>
          <a:xfrm>
            <a:off x="1114710" y="4581128"/>
            <a:ext cx="7704855" cy="864096"/>
          </a:xfrm>
          <a:prstGeom prst="rect">
            <a:avLst/>
          </a:prstGeom>
          <a:solidFill>
            <a:srgbClr val="00CC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sv-SE"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Bersegera ke klinik kesihatan apabila </a:t>
            </a:r>
            <a:endParaRPr lang="sv-SE" sz="2200" b="1" i="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sv-SE" sz="2200" b="1" i="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demam </a:t>
            </a:r>
            <a:r>
              <a:rPr lang="sv-SE"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berterusan</a:t>
            </a:r>
            <a:endParaRPr lang="ms-MY" sz="2200" b="1" i="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496546" y="1268760"/>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Black" pitchFamily="34" charset="0"/>
              </a:rPr>
              <a:t>1</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Notched Right Arrow 9"/>
          <p:cNvSpPr/>
          <p:nvPr/>
        </p:nvSpPr>
        <p:spPr>
          <a:xfrm>
            <a:off x="503830" y="2428414"/>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Black" pitchFamily="34" charset="0"/>
              </a:rPr>
              <a:t>2</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1" name="Notched Right Arrow 10"/>
          <p:cNvSpPr/>
          <p:nvPr/>
        </p:nvSpPr>
        <p:spPr>
          <a:xfrm>
            <a:off x="496546" y="3703146"/>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Black" pitchFamily="34" charset="0"/>
              </a:rPr>
              <a:t>3</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
        <p:nvSpPr>
          <p:cNvPr id="12" name="Notched Right Arrow 11"/>
          <p:cNvSpPr/>
          <p:nvPr/>
        </p:nvSpPr>
        <p:spPr>
          <a:xfrm>
            <a:off x="467544" y="4580084"/>
            <a:ext cx="496772" cy="50405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latin typeface="Arial Black" pitchFamily="34" charset="0"/>
              </a:rPr>
              <a:t>4</a:t>
            </a:r>
            <a:endParaRPr lang="ms-MY" b="1"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649" y="116632"/>
            <a:ext cx="9144000" cy="10024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649" y="1628800"/>
            <a:ext cx="9144000" cy="1569660"/>
          </a:xfrm>
          <a:prstGeom prst="rect">
            <a:avLst/>
          </a:prstGeom>
          <a:solidFill>
            <a:schemeClr val="bg1">
              <a:alpha val="29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إذَا سَمِعْتُمْ بالطَّاعُونِ بأَرْضٍ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فَلَا تَدْخُلُوهَا</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وَإِذَا وَقَعَ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بأَرْضٍ وأَنْتُمْ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بِهَا فَلَا </a:t>
            </a: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تَخْرُجُوا مِنْها. </a:t>
            </a:r>
            <a:endPar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Content Placeholder 2"/>
          <p:cNvSpPr txBox="1">
            <a:spLocks/>
          </p:cNvSpPr>
          <p:nvPr/>
        </p:nvSpPr>
        <p:spPr>
          <a:xfrm>
            <a:off x="-8562" y="3652512"/>
            <a:ext cx="9178995" cy="2512792"/>
          </a:xfrm>
          <a:prstGeom prst="rect">
            <a:avLst/>
          </a:prstGeom>
          <a:solidFill>
            <a:schemeClr val="accent2">
              <a:lumMod val="75000"/>
              <a:alpha val="7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 kamu mendengar tentang penyakit Taun di sebuah penempatan, jangan kamu memasukinya. Dan sekiranya, sesebuah penempatan tersebut terkena (penyakit Taun), dan kamu berada di situ, jangan kamu keluar dari penempatan tersebut”.</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pencegahan</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awal</a:t>
            </a:r>
            <a:endParaRPr lang="ms-MY"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999039" y="1461734"/>
            <a:ext cx="5040560" cy="914400"/>
          </a:xfrm>
          <a:prstGeom prst="roundRect">
            <a:avLst/>
          </a:prstGeom>
          <a:blipFill>
            <a:blip r:embed="rId3">
              <a:duotone>
                <a:prstClr val="black"/>
                <a:schemeClr val="accent6">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Membendung wabak daripada merebak</a:t>
            </a:r>
          </a:p>
        </p:txBody>
      </p:sp>
      <p:sp>
        <p:nvSpPr>
          <p:cNvPr id="5" name="Rectangle 4"/>
          <p:cNvSpPr/>
          <p:nvPr/>
        </p:nvSpPr>
        <p:spPr>
          <a:xfrm>
            <a:off x="748261" y="3356992"/>
            <a:ext cx="7704856" cy="1008112"/>
          </a:xfrm>
          <a:prstGeom prst="rect">
            <a:avLst/>
          </a:prstGeom>
          <a:blipFill>
            <a:blip r:embed="rId3">
              <a:duotone>
                <a:prstClr val="black"/>
                <a:schemeClr val="accent4">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Mangsa perlu diasingkan sehingga keadaan pulih</a:t>
            </a:r>
          </a:p>
        </p:txBody>
      </p:sp>
      <p:sp>
        <p:nvSpPr>
          <p:cNvPr id="6" name="Rectangle 5"/>
          <p:cNvSpPr/>
          <p:nvPr/>
        </p:nvSpPr>
        <p:spPr>
          <a:xfrm>
            <a:off x="755576" y="4581128"/>
            <a:ext cx="7704856" cy="1656184"/>
          </a:xfrm>
          <a:prstGeom prst="rect">
            <a:avLst/>
          </a:prstGeom>
          <a:blipFill>
            <a:blip r:embed="rId3">
              <a:duotone>
                <a:prstClr val="black"/>
                <a:schemeClr val="accent3">
                  <a:tint val="45000"/>
                  <a:satMod val="400000"/>
                </a:schemeClr>
              </a:duotone>
            </a:blip>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Pastikan penempatan yang berlaku wabak denggi, segera dilakukan  penyemburan asap (fogging)</a:t>
            </a:r>
          </a:p>
        </p:txBody>
      </p:sp>
      <p:sp>
        <p:nvSpPr>
          <p:cNvPr id="7" name="Curved Left Arrow 6"/>
          <p:cNvSpPr/>
          <p:nvPr/>
        </p:nvSpPr>
        <p:spPr>
          <a:xfrm>
            <a:off x="8172400" y="3965254"/>
            <a:ext cx="720080" cy="992883"/>
          </a:xfrm>
          <a:prstGeom prst="curvedLeftArrow">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ffectLst>
                <a:glow rad="101600">
                  <a:schemeClr val="tx1">
                    <a:alpha val="60000"/>
                  </a:schemeClr>
                </a:glow>
              </a:effectLst>
            </a:endParaRPr>
          </a:p>
        </p:txBody>
      </p:sp>
      <p:sp>
        <p:nvSpPr>
          <p:cNvPr id="8" name="Down Arrow 7"/>
          <p:cNvSpPr/>
          <p:nvPr/>
        </p:nvSpPr>
        <p:spPr>
          <a:xfrm>
            <a:off x="3519318" y="2564904"/>
            <a:ext cx="2204809" cy="576064"/>
          </a:xfrm>
          <a:prstGeom prst="downArrow">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3689" y="193838"/>
            <a:ext cx="9144000" cy="5760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566597" y="1528960"/>
            <a:ext cx="6417096" cy="93610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effectLst>
                <a:latin typeface="Arial Black" pitchFamily="34" charset="0"/>
              </a:rPr>
              <a:t>Lakukan pembersihan kawasan secara berkala</a:t>
            </a:r>
            <a:endParaRPr lang="ms-MY" sz="2400" b="1" dirty="0">
              <a:ln>
                <a:solidFill>
                  <a:schemeClr val="tx1"/>
                </a:solidFill>
              </a:ln>
              <a:effectLst>
                <a:glow rad="101600">
                  <a:schemeClr val="tx1">
                    <a:alpha val="60000"/>
                  </a:schemeClr>
                </a:glow>
              </a:effectLst>
              <a:latin typeface="Arial Black" pitchFamily="34" charset="0"/>
            </a:endParaRPr>
          </a:p>
        </p:txBody>
      </p:sp>
      <p:sp>
        <p:nvSpPr>
          <p:cNvPr id="5" name="Right Arrow Callout 4"/>
          <p:cNvSpPr/>
          <p:nvPr/>
        </p:nvSpPr>
        <p:spPr>
          <a:xfrm>
            <a:off x="428362" y="2740636"/>
            <a:ext cx="2843808" cy="1198599"/>
          </a:xfrm>
          <a:prstGeom prst="rightArrowCallout">
            <a:avLst>
              <a:gd name="adj1" fmla="val 25000"/>
              <a:gd name="adj2" fmla="val 25000"/>
              <a:gd name="adj3" fmla="val 25000"/>
              <a:gd name="adj4" fmla="val 80035"/>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i="1" dirty="0">
                <a:effectLst>
                  <a:glow rad="101600">
                    <a:schemeClr val="tx1">
                      <a:alpha val="60000"/>
                    </a:schemeClr>
                  </a:glow>
                  <a:outerShdw blurRad="38100" dist="38100" dir="2700000" algn="tl">
                    <a:srgbClr val="000000">
                      <a:alpha val="43137"/>
                    </a:srgbClr>
                  </a:outerShdw>
                </a:effectLst>
                <a:latin typeface="Arial Black" pitchFamily="34" charset="0"/>
              </a:rPr>
              <a:t>Tanah </a:t>
            </a: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Perkuburan</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Callout 5"/>
          <p:cNvSpPr/>
          <p:nvPr/>
        </p:nvSpPr>
        <p:spPr>
          <a:xfrm>
            <a:off x="2840121" y="2748716"/>
            <a:ext cx="2609020" cy="1159602"/>
          </a:xfrm>
          <a:prstGeom prst="rightArrowCallout">
            <a:avLst>
              <a:gd name="adj1" fmla="val 25000"/>
              <a:gd name="adj2" fmla="val 25000"/>
              <a:gd name="adj3" fmla="val 25000"/>
              <a:gd name="adj4" fmla="val 80035"/>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Tapak</a:t>
            </a:r>
            <a:r>
              <a:rPr lang="en-US" sz="2400" b="1" i="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Pembinaan</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ight Arrow Callout 6"/>
          <p:cNvSpPr/>
          <p:nvPr/>
        </p:nvSpPr>
        <p:spPr>
          <a:xfrm>
            <a:off x="5004049" y="2735187"/>
            <a:ext cx="2228559" cy="1204047"/>
          </a:xfrm>
          <a:prstGeom prst="rightArrowCallout">
            <a:avLst>
              <a:gd name="adj1" fmla="val 25000"/>
              <a:gd name="adj2" fmla="val 25000"/>
              <a:gd name="adj3" fmla="val 25000"/>
              <a:gd name="adj4" fmla="val 80035"/>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Tandas</a:t>
            </a:r>
            <a:r>
              <a:rPr lang="en-US" sz="2400" b="1" i="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terbiar</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ight Arrow Callout 7"/>
          <p:cNvSpPr/>
          <p:nvPr/>
        </p:nvSpPr>
        <p:spPr>
          <a:xfrm>
            <a:off x="6872569" y="2748716"/>
            <a:ext cx="2091919" cy="1232188"/>
          </a:xfrm>
          <a:prstGeom prst="rightArrowCallout">
            <a:avLst>
              <a:gd name="adj1" fmla="val 25000"/>
              <a:gd name="adj2" fmla="val 25000"/>
              <a:gd name="adj3" fmla="val 25000"/>
              <a:gd name="adj4" fmla="val 80035"/>
            </a:avLst>
          </a:prstGeom>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Keliling</a:t>
            </a:r>
            <a:r>
              <a:rPr lang="en-US" sz="2400" b="1" i="1" dirty="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effectLst>
                  <a:glow rad="101600">
                    <a:schemeClr val="tx1">
                      <a:alpha val="60000"/>
                    </a:schemeClr>
                  </a:glow>
                  <a:outerShdw blurRad="38100" dist="38100" dir="2700000" algn="tl">
                    <a:srgbClr val="000000">
                      <a:alpha val="43137"/>
                    </a:srgbClr>
                  </a:outerShdw>
                </a:effectLst>
                <a:latin typeface="Arial Black" pitchFamily="34" charset="0"/>
              </a:rPr>
              <a:t>Rumah</a:t>
            </a:r>
            <a:endParaRPr lang="ms-MY" sz="2400" b="1" i="1"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1429427" y="4273355"/>
            <a:ext cx="6412075" cy="974876"/>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effectLst>
                <a:latin typeface="Arial Black" pitchFamily="34" charset="0"/>
              </a:rPr>
              <a:t>Pastikan bekas-bekas bebas daripada air bertakung</a:t>
            </a:r>
          </a:p>
        </p:txBody>
      </p:sp>
      <p:sp>
        <p:nvSpPr>
          <p:cNvPr id="10" name="Rectangle 9"/>
          <p:cNvSpPr/>
          <p:nvPr/>
        </p:nvSpPr>
        <p:spPr>
          <a:xfrm>
            <a:off x="1424406" y="5445224"/>
            <a:ext cx="6417096" cy="1152128"/>
          </a:xfrm>
          <a:prstGeom prst="rect">
            <a:avLst/>
          </a:prstGeom>
          <a:solidFill>
            <a:srgbClr val="CC00F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sv-SE" sz="2400" b="1" dirty="0">
                <a:ln>
                  <a:solidFill>
                    <a:schemeClr val="tx1"/>
                  </a:solidFill>
                </a:ln>
                <a:effectLst>
                  <a:glow rad="101600">
                    <a:schemeClr val="tx1">
                      <a:alpha val="60000"/>
                    </a:schemeClr>
                  </a:glow>
                </a:effectLst>
                <a:latin typeface="Arial Black" pitchFamily="34" charset="0"/>
              </a:rPr>
              <a:t>Persekitaran masyarakat akan lebih bersih dan terjamin</a:t>
            </a:r>
            <a:endParaRPr lang="ms-MY" sz="2400" b="1" dirty="0">
              <a:ln>
                <a:solidFill>
                  <a:schemeClr val="tx1"/>
                </a:solidFill>
              </a:ln>
              <a:effectLst>
                <a:glow rad="101600">
                  <a:schemeClr val="tx1">
                    <a:alpha val="60000"/>
                  </a:schemeClr>
                </a:glow>
              </a:effectLst>
              <a:latin typeface="Arial Black" pitchFamily="34" charset="0"/>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649" y="116632"/>
            <a:ext cx="9144000" cy="10024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ms-MY" sz="30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5649" y="2276872"/>
            <a:ext cx="9144000" cy="830997"/>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الطُّهُورُ شَطْرُ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الإِيْمَانِ </a:t>
            </a:r>
            <a:endParaRPr lang="ar-SA" sz="4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Content Placeholder 2"/>
          <p:cNvSpPr txBox="1">
            <a:spLocks/>
          </p:cNvSpPr>
          <p:nvPr/>
        </p:nvSpPr>
        <p:spPr>
          <a:xfrm>
            <a:off x="-8562" y="4066131"/>
            <a:ext cx="9178995" cy="587005"/>
          </a:xfrm>
          <a:prstGeom prst="rect">
            <a:avLst/>
          </a:prstGeom>
          <a:solidFill>
            <a:schemeClr val="accent2">
              <a:lumMod val="75000"/>
              <a:alpha val="7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8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“Kebersihan sebahagian daripada iman”. </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332656"/>
            <a:ext cx="9144000" cy="57606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a:t>
            </a:r>
            <a:endParaRPr lang="ms-MY" sz="32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Down Arrow Callout 3"/>
          <p:cNvSpPr/>
          <p:nvPr/>
        </p:nvSpPr>
        <p:spPr>
          <a:xfrm>
            <a:off x="107504" y="1997774"/>
            <a:ext cx="8884597" cy="1719258"/>
          </a:xfrm>
          <a:prstGeom prst="downArrowCallout">
            <a:avLst>
              <a:gd name="adj1" fmla="val 0"/>
              <a:gd name="adj2" fmla="val 14794"/>
              <a:gd name="adj3" fmla="val 27080"/>
              <a:gd name="adj4" fmla="val 723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i-FI"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Hayati tuntutan agama menerusi semangat persaudaraan kemanusiaan</a:t>
            </a:r>
            <a:endPar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611560" y="3789040"/>
            <a:ext cx="8027912" cy="1512168"/>
          </a:xfrm>
          <a:prstGeom prst="roundRect">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Bergandingan dalam memastikan persekitaran alam lebih bersih, selesa dan sejahtera</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2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Muddassir</a:t>
            </a:r>
            <a:r>
              <a:rPr lang="en-US" sz="32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 :</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36512" y="3861048"/>
            <a:ext cx="9180512" cy="2376264"/>
          </a:xfrm>
          <a:prstGeom prst="rect">
            <a:avLst/>
          </a:prstGeom>
          <a:solidFill>
            <a:schemeClr val="accent2">
              <a:lumMod val="75000"/>
              <a:alpha val="67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berselimut</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Bangunlah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peringatan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amaran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Tuhanmu</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ucaplah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kebesaran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-Nya! Dan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pakaianmu</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bersihkan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kejahatan</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engkau</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jauhi</a:t>
            </a:r>
            <a:r>
              <a:rPr lang="en-US"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1700808"/>
            <a:ext cx="9144000" cy="1508105"/>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46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يَا أَيُّهَا </a:t>
            </a:r>
            <a:r>
              <a:rPr lang="ar-SA" sz="46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الْمُدَّثِّرُ</a:t>
            </a:r>
            <a:r>
              <a:rPr lang="ar-SA" sz="46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قُمْ فَأَنْذِرْ. وَرَبَّكَ فَكَبِّرْ. وَثِيَابَكَ فَطَهِّرْ. وَالرُّجْزَ </a:t>
            </a:r>
            <a:r>
              <a:rPr lang="ar-SA" sz="46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فَاهْجُرْ. </a:t>
            </a:r>
            <a:endParaRPr lang="ar-SA" sz="46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506264"/>
            <a:ext cx="8388424" cy="4154984"/>
          </a:xfrm>
          <a:prstGeom prst="rect">
            <a:avLst/>
          </a:prstGeom>
          <a:solidFill>
            <a:schemeClr val="accent1">
              <a:lumMod val="40000"/>
              <a:lumOff val="60000"/>
              <a:alpha val="37000"/>
            </a:schemeClr>
          </a:solid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بَارَكَ اللهُ لِيْ وَلَكُمْ بِالْقُرْآنِ الْعَظِيْمِ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وَنَفَعَنِي وَإِيَّاكُمْ بِمَا فِيْهِ مِنَ الأيَاتِ وَالذِّكْرِ الْحَكِيْمِ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وَتَقَبَّلَ مِنِّي وَمِنْكُمْ تِلاوَتَهُ إِنَّهُ هُوَ السَّمِيعُ الْعَلِيْمُ. أَقُوْلُ قَوْلِيْ هَذَا وَأَسْتَغْفِرُ اللهَ الْعَظِيْمَ لِيْ وَلَكُمْ</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وَلِسَائِرِ الْمُسْلِمِيْنَ وَالْمُسْلِمَاتِ</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وَالْمُؤْمِنِيْنَ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فَاسْتَغْفِرُوْهُ،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فَيَا فَوْزَ الْمُسْتَغْفِرِيْنَ، وَيَا نَجَاةَ التّآئِبِيْنَ.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38336"/>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4648200"/>
            <a:ext cx="9144000" cy="1013048"/>
          </a:xfrm>
          <a:prstGeom prst="rect">
            <a:avLst/>
          </a:prstGeom>
          <a:solidFill>
            <a:schemeClr val="accent2">
              <a:lumMod val="75000"/>
              <a:alpha val="7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j-lt"/>
                <a:ea typeface="+mj-ea"/>
                <a:cs typeface="+mj-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j-lt"/>
                <a:ea typeface="+mj-ea"/>
                <a:cs typeface="+mj-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j-ea"/>
                <a:cs typeface="+mj-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j-lt"/>
                <a:ea typeface="+mj-ea"/>
                <a:cs typeface="+mj-cs"/>
              </a:defRPr>
            </a:lvl9pPr>
          </a:lstStyle>
          <a:p>
            <a:r>
              <a:rPr lang="ms-MY"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 puji-pujian hanya bagi </a:t>
            </a:r>
          </a:p>
          <a:p>
            <a:r>
              <a:rPr lang="ms-MY"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ms-MY" sz="2800"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S.W.T.</a:t>
            </a:r>
            <a:endParaRPr lang="ms-MY" sz="28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1676400"/>
            <a:ext cx="9144000" cy="2015936"/>
          </a:xfrm>
          <a:prstGeom prst="rect">
            <a:avLst/>
          </a:prstGeom>
          <a:solidFill>
            <a:schemeClr val="accent6">
              <a:lumMod val="40000"/>
              <a:lumOff val="60000"/>
              <a:alpha val="44000"/>
            </a:schemeClr>
          </a:solidFill>
        </p:spPr>
        <p:txBody>
          <a:bodyPr wrap="square">
            <a:spAutoFit/>
          </a:bodyPr>
          <a:lstStyle/>
          <a:p>
            <a:pPr algn="ctr" rtl="1" fontAlgn="auto">
              <a:spcBef>
                <a:spcPts val="0"/>
              </a:spcBef>
              <a:spcAft>
                <a:spcPts val="0"/>
              </a:spcAft>
              <a:defRPr/>
            </a:pPr>
            <a:r>
              <a:rPr lang="ar-SA" sz="125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067668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371549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30406" y="395953"/>
            <a:ext cx="7358018"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782976"/>
            <a:ext cx="9144000" cy="1862048"/>
          </a:xfrm>
          <a:prstGeom prst="rect">
            <a:avLst/>
          </a:prstGeom>
          <a:solidFill>
            <a:schemeClr val="tx1">
              <a:lumMod val="50000"/>
              <a:lumOff val="50000"/>
              <a:alpha val="52000"/>
            </a:schemeClr>
          </a:solidFill>
        </p:spPr>
        <p:txBody>
          <a:bodyPr wrap="square">
            <a:spAutoFit/>
          </a:bodyPr>
          <a:lstStyle/>
          <a:p>
            <a:pPr algn="ctr" rtl="1">
              <a:defRPr/>
            </a:pPr>
            <a:r>
              <a:rPr lang="ar-SA"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1500" b="1" dirty="0">
              <a:ln w="3175" cmpd="sng">
                <a:solidFill>
                  <a:prstClr val="black"/>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713982"/>
            <a:ext cx="9144000" cy="1077218"/>
          </a:xfrm>
          <a:prstGeom prst="rect">
            <a:avLst/>
          </a:prstGeom>
          <a:solidFill>
            <a:schemeClr val="accent2">
              <a:lumMod val="75000"/>
              <a:alpha val="65000"/>
            </a:schemeClr>
          </a:solidFill>
          <a:ln w="57150">
            <a:noFill/>
          </a:ln>
        </p:spPr>
        <p:txBody>
          <a:bodyPr wrap="square">
            <a:spAutoFit/>
          </a:bodyPr>
          <a:lstStyle/>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ar-SA"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endParaRPr>
          </a:p>
          <a:p>
            <a:pPr algn="ctr">
              <a:defRPr/>
            </a:pPr>
            <a:r>
              <a:rPr lang="en-US" sz="32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32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80156" y="227112"/>
            <a:ext cx="5572164" cy="646331"/>
          </a:xfrm>
          <a:prstGeom prst="rect">
            <a:avLst/>
          </a:prstGeom>
        </p:spPr>
        <p:txBody>
          <a:bodyPr wrap="square">
            <a:spAutoFit/>
          </a:bodyPr>
          <a:lstStyle/>
          <a:p>
            <a:pPr algn="ctr">
              <a:defRPr/>
            </a:pPr>
            <a:r>
              <a:rPr lang="en-US" sz="36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827074"/>
            <a:ext cx="9144000" cy="1754326"/>
          </a:xfrm>
          <a:prstGeom prst="rect">
            <a:avLst/>
          </a:prstGeom>
          <a:solidFill>
            <a:schemeClr val="tx1">
              <a:lumMod val="50000"/>
              <a:lumOff val="50000"/>
              <a:alpha val="33000"/>
            </a:schemeClr>
          </a:solidFill>
        </p:spPr>
        <p:txBody>
          <a:bodyPr wrap="square">
            <a:spAutoFit/>
          </a:bodyPr>
          <a:lstStyle/>
          <a:p>
            <a:pPr algn="ct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وَأَشْهَدُ أَنَّ مُحَمَّدًا عَبْدُهُ وَرَسُوْلُهُ.</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231719"/>
            <a:ext cx="9144000" cy="2092881"/>
          </a:xfrm>
          <a:prstGeom prst="rect">
            <a:avLst/>
          </a:prstGeom>
          <a:solidFill>
            <a:schemeClr val="accent2">
              <a:lumMod val="75000"/>
              <a:alpha val="58000"/>
            </a:schemeClr>
          </a:solidFill>
          <a:ln w="12700">
            <a:noFill/>
          </a:ln>
        </p:spPr>
        <p:txBody>
          <a:bodyPr wrap="square">
            <a:spAutoFit/>
          </a:bodyPr>
          <a:lstStyle/>
          <a:p>
            <a:pPr algn="ctr">
              <a:defRPr/>
            </a:pP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a:ln w="6350">
                  <a:solidFill>
                    <a:prstClr val="black"/>
                  </a:solidFill>
                  <a:prstDash val="solid"/>
                </a:ln>
                <a:solidFill>
                  <a:prstClr val="white"/>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99592" y="94456"/>
            <a:ext cx="7500990" cy="954107"/>
          </a:xfrm>
          <a:prstGeom prst="rect">
            <a:avLst/>
          </a:prstGeom>
        </p:spPr>
        <p:txBody>
          <a:bodyPr wrap="square">
            <a:spAutoFit/>
          </a:bodyPr>
          <a:lstStyle/>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p>
        </p:txBody>
      </p:sp>
      <p:sp>
        <p:nvSpPr>
          <p:cNvPr id="4" name="Rectangle 3"/>
          <p:cNvSpPr/>
          <p:nvPr/>
        </p:nvSpPr>
        <p:spPr>
          <a:xfrm>
            <a:off x="0" y="1653458"/>
            <a:ext cx="9144000" cy="1754326"/>
          </a:xfrm>
          <a:prstGeom prst="rect">
            <a:avLst/>
          </a:prstGeom>
          <a:solidFill>
            <a:schemeClr val="tx1">
              <a:lumMod val="50000"/>
              <a:lumOff val="50000"/>
              <a:alpha val="44000"/>
            </a:schemeClr>
          </a:solidFill>
        </p:spPr>
        <p:txBody>
          <a:bodyPr wrap="square">
            <a:spAutoFit/>
          </a:bodyPr>
          <a:lstStyle/>
          <a:p>
            <a:pPr algn="ctr" rtl="1">
              <a:defRPr/>
            </a:pPr>
            <a:r>
              <a:rPr lang="ar-SA" sz="5400" b="1" dirty="0">
                <a:solidFill>
                  <a:srgbClr val="FFFF00"/>
                </a:solidFill>
                <a:effectLst>
                  <a:glow rad="101600">
                    <a:prstClr val="black">
                      <a:alpha val="60000"/>
                    </a:prstClr>
                  </a:glow>
                </a:effectLst>
                <a:cs typeface="Traditional Arabic" pitchFamily="2" charset="-78"/>
              </a:rPr>
              <a:t>اَللَّهُمَّ صَلِّ وَسَلِّمْ </a:t>
            </a:r>
            <a:r>
              <a:rPr lang="en-US" sz="5400" b="1" dirty="0" smtClean="0">
                <a:solidFill>
                  <a:srgbClr val="FFFF00"/>
                </a:solidFill>
                <a:effectLst>
                  <a:glow rad="101600">
                    <a:prstClr val="black">
                      <a:alpha val="60000"/>
                    </a:prstClr>
                  </a:glow>
                </a:effectLst>
                <a:cs typeface="Traditional Arabic" pitchFamily="2" charset="-78"/>
              </a:rPr>
              <a:t> </a:t>
            </a:r>
            <a:r>
              <a:rPr lang="ar-SA" sz="5400" b="1" dirty="0" smtClean="0">
                <a:solidFill>
                  <a:srgbClr val="FFFF00"/>
                </a:solidFill>
                <a:effectLst>
                  <a:glow rad="101600">
                    <a:prstClr val="black">
                      <a:alpha val="60000"/>
                    </a:prstClr>
                  </a:glow>
                </a:effectLst>
                <a:cs typeface="Traditional Arabic" pitchFamily="2" charset="-78"/>
              </a:rPr>
              <a:t>وَبَارِكْ عَلَى </a:t>
            </a:r>
            <a:r>
              <a:rPr lang="ar-SA" sz="5400" b="1" dirty="0">
                <a:solidFill>
                  <a:srgbClr val="FFFF00"/>
                </a:solidFill>
                <a:effectLst>
                  <a:glow rad="101600">
                    <a:prstClr val="black">
                      <a:alpha val="60000"/>
                    </a:prstClr>
                  </a:glow>
                </a:effectLst>
                <a:cs typeface="Traditional Arabic" pitchFamily="2" charset="-78"/>
              </a:rPr>
              <a:t>سَيِّدِنَا مُحَمَّدٍ </a:t>
            </a:r>
            <a:endParaRPr lang="en-US" sz="5400" b="1" dirty="0">
              <a:solidFill>
                <a:srgbClr val="FFFF00"/>
              </a:solidFill>
              <a:effectLst>
                <a:glow rad="101600">
                  <a:prstClr val="black">
                    <a:alpha val="60000"/>
                  </a:prstClr>
                </a:glow>
              </a:effectLst>
              <a:cs typeface="Traditional Arabic" pitchFamily="2" charset="-78"/>
            </a:endParaRPr>
          </a:p>
          <a:p>
            <a:pPr algn="ctr" rtl="1">
              <a:defRPr/>
            </a:pPr>
            <a:r>
              <a:rPr lang="ar-SA" sz="5400" b="1" dirty="0">
                <a:solidFill>
                  <a:srgbClr val="FFFF00"/>
                </a:solidFill>
                <a:effectLst>
                  <a:glow rad="101600">
                    <a:prstClr val="black">
                      <a:alpha val="60000"/>
                    </a:prstClr>
                  </a:glow>
                </a:effectLst>
                <a:cs typeface="Traditional Arabic" pitchFamily="2" charset="-78"/>
              </a:rPr>
              <a:t>وَعَلَى آلِهِ </a:t>
            </a:r>
            <a:r>
              <a:rPr lang="ar-SA" sz="5400" b="1" dirty="0" smtClean="0">
                <a:solidFill>
                  <a:srgbClr val="FFFF00"/>
                </a:solidFill>
                <a:effectLst>
                  <a:glow rad="101600">
                    <a:prstClr val="black">
                      <a:alpha val="60000"/>
                    </a:prstClr>
                  </a:glow>
                </a:effectLst>
                <a:cs typeface="Traditional Arabic" pitchFamily="2" charset="-78"/>
              </a:rPr>
              <a:t>وَصَحْبِهِ.</a:t>
            </a:r>
            <a:endParaRPr lang="ms-MY" sz="5400" dirty="0">
              <a:solidFill>
                <a:srgbClr val="FFFF00"/>
              </a:solidFill>
              <a:effectLst>
                <a:glow rad="101600">
                  <a:prstClr val="black">
                    <a:alpha val="60000"/>
                  </a:prstClr>
                </a:glow>
              </a:effectLst>
              <a:latin typeface="Traditional Arabic" pitchFamily="2" charset="-78"/>
              <a:cs typeface="Traditional Arabic" pitchFamily="2" charset="-78"/>
            </a:endParaRPr>
          </a:p>
        </p:txBody>
      </p:sp>
      <p:sp>
        <p:nvSpPr>
          <p:cNvPr id="5" name="TextBox 4"/>
          <p:cNvSpPr txBox="1"/>
          <p:nvPr/>
        </p:nvSpPr>
        <p:spPr>
          <a:xfrm>
            <a:off x="0" y="4440594"/>
            <a:ext cx="9144000" cy="1292662"/>
          </a:xfrm>
          <a:prstGeom prst="rect">
            <a:avLst/>
          </a:prstGeom>
          <a:solidFill>
            <a:schemeClr val="accent2">
              <a:lumMod val="75000"/>
              <a:alpha val="48000"/>
            </a:schemeClr>
          </a:solidFill>
          <a:ln w="57150">
            <a:noFill/>
          </a:ln>
        </p:spPr>
        <p:txBody>
          <a:bodyPr wrap="square">
            <a:spAutoFit/>
          </a:bodyPr>
          <a:lstStyle/>
          <a:p>
            <a:pPr algn="ctr">
              <a:defRPr/>
            </a:pP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14480" y="253425"/>
            <a:ext cx="6000792" cy="584775"/>
          </a:xfrm>
          <a:prstGeom prst="rect">
            <a:avLst/>
          </a:prstGeom>
        </p:spPr>
        <p:txBody>
          <a:bodyPr wrap="square">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TextBox 3"/>
          <p:cNvSpPr txBox="1"/>
          <p:nvPr/>
        </p:nvSpPr>
        <p:spPr>
          <a:xfrm>
            <a:off x="0" y="4269938"/>
            <a:ext cx="9144000" cy="1200329"/>
          </a:xfrm>
          <a:prstGeom prst="rect">
            <a:avLst/>
          </a:prstGeom>
          <a:solidFill>
            <a:schemeClr val="accent2">
              <a:lumMod val="75000"/>
              <a:alpha val="79000"/>
            </a:schemeClr>
          </a:solidFill>
          <a:ln w="57150">
            <a:noFill/>
          </a:ln>
        </p:spPr>
        <p:txBody>
          <a:bodyPr wrap="square">
            <a:spAutoFit/>
          </a:bodyPr>
          <a:lstStyle/>
          <a:p>
            <a:pPr algn="ctr">
              <a:defRPr/>
            </a:pP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4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0" y="2057400"/>
            <a:ext cx="9144000" cy="830997"/>
          </a:xfrm>
          <a:prstGeom prst="rect">
            <a:avLst/>
          </a:prstGeom>
          <a:solidFill>
            <a:schemeClr val="tx1">
              <a:lumMod val="50000"/>
              <a:lumOff val="50000"/>
              <a:alpha val="49000"/>
            </a:schemeClr>
          </a:solidFill>
        </p:spPr>
        <p:txBody>
          <a:bodyPr wrap="square">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9863960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36147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465534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87675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0" y="4077072"/>
            <a:ext cx="9144000" cy="2232248"/>
          </a:xfrm>
          <a:prstGeom prst="rect">
            <a:avLst/>
          </a:prstGeom>
          <a:solidFill>
            <a:schemeClr val="accent2">
              <a:lumMod val="75000"/>
              <a:alpha val="67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 bersaksi  bahawa sesungguhnya tiada tuhan melainkan Allah Yang Maha Esa, tiada sekutu bagiNya dan juga aku  bersaksi bahawa Nabi Muhammad SAW itu adalah hamba-Nya dan Rasul-Nya.</a:t>
            </a:r>
          </a:p>
        </p:txBody>
      </p:sp>
      <p:sp>
        <p:nvSpPr>
          <p:cNvPr id="5" name="Rectangle 4"/>
          <p:cNvSpPr/>
          <p:nvPr/>
        </p:nvSpPr>
        <p:spPr>
          <a:xfrm>
            <a:off x="-26278" y="1588840"/>
            <a:ext cx="9170277" cy="1754326"/>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وَأَشْهَدُ أَنْ لَا إِلَهَ إِلَّا اللهُ وَحْدَهُ</a:t>
            </a:r>
            <a:r>
              <a:rPr lang="ar-SA" sz="2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لاَ شَرِيْكَ لَهُ، وَأَشْهَدُ أَنَّ مُحَمَّدًا عَبْدُهُ</a:t>
            </a:r>
            <a:r>
              <a:rPr lang="ar-SA" sz="2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و</a:t>
            </a: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وَرَسُوْلُهُ</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851811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2575198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95161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902362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775334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3337239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48680"/>
            <a:ext cx="9144000" cy="6540252"/>
          </a:xfrm>
          <a:prstGeom prst="rect">
            <a:avLst/>
          </a:prstGeom>
          <a:solidFill>
            <a:schemeClr val="bg1">
              <a:alpha val="56000"/>
            </a:schemeClr>
          </a:solidFill>
        </p:spPr>
        <p:txBody>
          <a:bodyPr>
            <a:spAutoFit/>
          </a:bodyPr>
          <a:lstStyle/>
          <a:p>
            <a:pPr algn="ctr">
              <a:defRPr/>
            </a:pPr>
            <a:r>
              <a:rPr lang="en-MY" sz="1200" b="1" dirty="0" smtClean="0">
                <a:solidFill>
                  <a:prstClr val="black"/>
                </a:solidFill>
                <a:effectLst>
                  <a:outerShdw blurRad="38100" dist="38100" dir="2700000" algn="tl">
                    <a:srgbClr val="000000">
                      <a:alpha val="43137"/>
                    </a:srgbClr>
                  </a:outerShdw>
                </a:effectLst>
                <a:cs typeface="Arial" charset="0"/>
              </a:rPr>
              <a:t>INTISARI KHUTBAH JUMAAT PADA </a:t>
            </a:r>
            <a:r>
              <a:rPr lang="en-US" sz="1200" b="1" dirty="0" smtClean="0">
                <a:solidFill>
                  <a:prstClr val="black"/>
                </a:solidFill>
                <a:effectLst>
                  <a:outerShdw blurRad="38100" dist="38100" dir="2700000" algn="tl">
                    <a:srgbClr val="000000">
                      <a:alpha val="43137"/>
                    </a:srgbClr>
                  </a:outerShdw>
                </a:effectLst>
                <a:cs typeface="Arial" charset="0"/>
              </a:rPr>
              <a:t>27/09/2019</a:t>
            </a:r>
            <a:endParaRPr lang="en-MY" sz="12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MENANGANI WABAK DENGGI DALAM MASYARAKAT</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a:defRPr/>
            </a:pPr>
            <a:r>
              <a:rPr lang="en-US" b="1" dirty="0" smtClean="0">
                <a:solidFill>
                  <a:prstClr val="black"/>
                </a:solidFill>
                <a:effectLst>
                  <a:glow rad="101600">
                    <a:prstClr val="white">
                      <a:alpha val="60000"/>
                    </a:prstClr>
                  </a:glow>
                </a:effectLst>
                <a:cs typeface="Arial" charset="0"/>
              </a:rPr>
              <a:t>MAKHLUK IALAH BUKTI KEBESARAN DAN KEAGUNGAN ALLAH, TERMASUK PELBAGAI JENIS SERANGGA SEPERTI NYAMUK.  BAGI ORANG ISLAM SEKECIL MANA CIPTAAN SEPERTI SERANGGA, TETAP MEMPUNYAI RAHSIA DAN HIKMAT UNTUK DIFIKIR DAN DIKAJI.</a:t>
            </a:r>
          </a:p>
          <a:p>
            <a:pPr marL="457200" indent="-457200" algn="just">
              <a:buFontTx/>
              <a:buAutoNum type="arabicPeriod"/>
              <a:defRPr/>
            </a:pPr>
            <a:endParaRPr lang="en-US" sz="5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b="1" dirty="0" smtClean="0">
                <a:solidFill>
                  <a:prstClr val="black"/>
                </a:solidFill>
                <a:effectLst>
                  <a:glow rad="101600">
                    <a:prstClr val="white">
                      <a:alpha val="60000"/>
                    </a:prstClr>
                  </a:glow>
                </a:effectLst>
                <a:cs typeface="Arial" charset="0"/>
              </a:rPr>
              <a:t>ANTARA HIKMAT SERANGGA SEPERTI NYAMUK IALAH TERPANGGILNYA PARA SARJANA PERUBATAN MEMBUAT PENYELIDIKAN SERIUS MENGKAJI PUNCA PENYAKIT SEPERTI DENGGI.  KAJIAN DEMI KAJIAN MENGHASILKAN UBATAN RAWATAN DENGGI DAN WUJUD PERUSAHAAN PENGELUARAN UBAT DAN ANTI SERANGGA. </a:t>
            </a:r>
          </a:p>
          <a:p>
            <a:pPr marL="457200" indent="-457200" algn="just">
              <a:buFontTx/>
              <a:buAutoNum type="arabicPeriod"/>
              <a:defRPr/>
            </a:pPr>
            <a:endParaRPr lang="en-US" sz="5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b="1" dirty="0" smtClean="0">
                <a:solidFill>
                  <a:prstClr val="black"/>
                </a:solidFill>
                <a:effectLst>
                  <a:glow rad="101600">
                    <a:prstClr val="white">
                      <a:alpha val="60000"/>
                    </a:prstClr>
                  </a:glow>
                </a:effectLst>
                <a:cs typeface="Arial" charset="0"/>
              </a:rPr>
              <a:t>NYAMUK PEMBAWA DENGGI MEMBAWA KESEDARAN KEPADA MASYARAKAT DAN BERUSAHA MENGATASI PEMBIAKANNYA MELALUI BUDAYA BERSIH TERUTAMA TEMPAT TINGGAL DAN PERSEKITARAN DARIPADA KEKOTORAN DAN SAMPAH SARAP DI SAMPING MENGAWAL TERUTAMA ANAK-ANAK SUPAYA  TIDAK BERKELIARAN TERUTAMA DI WAKTU SENJA SERTA MENDORONG MASYARAKAT MENDEKATI ALLAH MELALUI DOA MENOLOK BAHAYA DENGGI.</a:t>
            </a:r>
          </a:p>
          <a:p>
            <a:pPr marL="457200" indent="-457200" algn="just">
              <a:buFontTx/>
              <a:buAutoNum type="arabicPeriod"/>
              <a:defRPr/>
            </a:pPr>
            <a:endParaRPr lang="en-US" sz="5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b="1" dirty="0" smtClean="0">
                <a:solidFill>
                  <a:prstClr val="black"/>
                </a:solidFill>
                <a:effectLst>
                  <a:glow rad="101600">
                    <a:prstClr val="white">
                      <a:alpha val="60000"/>
                    </a:prstClr>
                  </a:glow>
                </a:effectLst>
                <a:cs typeface="Arial" charset="0"/>
              </a:rPr>
              <a:t>MENANGANI WABAK DENGGI MEMBAWA KEPADA:    </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A. MENINGKATKAN KEIMANAN KEPADA KUASA ALLAH DAN DIIRINGI DENGAN	      BUDAYA BERSIH.    </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B. WUJUD FAKTOR KERJASAMA DAN PERPADUAN MASYARAKAT MENGATASI 		     BENCANA.    </a:t>
            </a:r>
          </a:p>
          <a:p>
            <a:pPr algn="just">
              <a:defRPr/>
            </a:pPr>
            <a:r>
              <a:rPr lang="en-US" b="1" dirty="0">
                <a:solidFill>
                  <a:prstClr val="black"/>
                </a:solidFill>
                <a:effectLst>
                  <a:glow rad="101600">
                    <a:prstClr val="white">
                      <a:alpha val="60000"/>
                    </a:prstClr>
                  </a:glow>
                </a:effectLst>
                <a:cs typeface="Arial" charset="0"/>
              </a:rPr>
              <a:t>	</a:t>
            </a:r>
            <a:r>
              <a:rPr lang="en-US" b="1" dirty="0" smtClean="0">
                <a:solidFill>
                  <a:prstClr val="black"/>
                </a:solidFill>
                <a:effectLst>
                  <a:glow rad="101600">
                    <a:prstClr val="white">
                      <a:alpha val="60000"/>
                    </a:prstClr>
                  </a:glow>
                </a:effectLst>
                <a:cs typeface="Arial" charset="0"/>
              </a:rPr>
              <a:t>C. KELESTARIAN KEBERSIHAN YANG MENYELURUH.</a:t>
            </a:r>
            <a:endParaRPr lang="en-US" sz="105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3372550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Keatas</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ms-MY" sz="32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393" y="4191000"/>
            <a:ext cx="9144000" cy="1676400"/>
          </a:xfrm>
          <a:prstGeom prst="rect">
            <a:avLst/>
          </a:prstGeom>
          <a:solidFill>
            <a:schemeClr val="accent2">
              <a:lumMod val="75000"/>
              <a:alpha val="68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Muhammad SAW dan ke atas keluarganya, para sahabatnya dan para pengikut baginda sehingga hari pembalasan.</a:t>
            </a:r>
          </a:p>
        </p:txBody>
      </p:sp>
      <p:sp>
        <p:nvSpPr>
          <p:cNvPr id="5" name="Rectangle 4"/>
          <p:cNvSpPr/>
          <p:nvPr/>
        </p:nvSpPr>
        <p:spPr>
          <a:xfrm>
            <a:off x="18393" y="1676400"/>
            <a:ext cx="9144000" cy="1754326"/>
          </a:xfrm>
          <a:prstGeom prst="rect">
            <a:avLst/>
          </a:prstGeom>
          <a:noFill/>
          <a:ln>
            <a:noFill/>
          </a:ln>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اللّهُمَّ صَلِّ وَسَلِّمْ وَبَارِكْ عَلىَ سَيِّدِنَا مُحَمَّدٍ وَعَلَى آلِهِ وَأَصْحَابِهِ وَمَنْ تَبِعَهُمْ بِإِحْسَانٍ إِلَى يَوْمِ الدِّيْنِ. </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16632"/>
            <a:ext cx="9144000" cy="9144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7883" y="4347592"/>
            <a:ext cx="9178995" cy="1385664"/>
          </a:xfrm>
          <a:prstGeom prst="rect">
            <a:avLst/>
          </a:prstGeom>
          <a:solidFill>
            <a:schemeClr val="accent2">
              <a:lumMod val="75000"/>
              <a:alpha val="60000"/>
            </a:schemeClr>
          </a:solid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Bertaqwalah</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janganlah</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mati</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keadaan</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seorang</a:t>
            </a:r>
            <a:r>
              <a:rPr lang="en-US"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ms-MY"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883" y="2145630"/>
            <a:ext cx="9144000" cy="923330"/>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54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اتَّقُوْا اللهَ حَقَّ تُقَاتِهِ وَلَاتمَوُتُنَّ إِلَّا وَأَنْتُمْ مُسْلِمُوْنَ. </a:t>
            </a: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974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648072"/>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Hikmah</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Ciptaan</a:t>
            </a:r>
            <a:r>
              <a:rPr lang="en-US"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ms-MY" sz="32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621593" y="1700808"/>
            <a:ext cx="4742495" cy="720080"/>
          </a:xfrm>
          <a:prstGeom prst="rect">
            <a:avLst/>
          </a:prstGeom>
          <a:blipFill>
            <a:blip r:embed="rId3">
              <a:duotone>
                <a:prstClr val="black"/>
                <a:schemeClr val="accent5">
                  <a:tint val="45000"/>
                  <a:satMod val="400000"/>
                </a:schemeClr>
              </a:duotone>
            </a:blip>
            <a:tile tx="0" ty="0" sx="100000" sy="100000" flip="none" algn="tl"/>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Bukti kekuasaan Nya</a:t>
            </a:r>
          </a:p>
        </p:txBody>
      </p:sp>
      <p:sp>
        <p:nvSpPr>
          <p:cNvPr id="5" name="Rectangle 4"/>
          <p:cNvSpPr/>
          <p:nvPr/>
        </p:nvSpPr>
        <p:spPr>
          <a:xfrm>
            <a:off x="611560" y="2924944"/>
            <a:ext cx="6172588" cy="11521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Ciptaan serangga sebagai pelengkap </a:t>
            </a:r>
            <a:r>
              <a:rPr lang="ms-MY" sz="2400" b="1" dirty="0" err="1">
                <a:effectLst>
                  <a:glow rad="101600">
                    <a:schemeClr val="tx1">
                      <a:alpha val="60000"/>
                    </a:schemeClr>
                  </a:glow>
                  <a:outerShdw blurRad="38100" dist="38100" dir="2700000" algn="tl">
                    <a:srgbClr val="000000">
                      <a:alpha val="43137"/>
                    </a:srgbClr>
                  </a:outerShdw>
                </a:effectLst>
                <a:latin typeface="Arial Black" pitchFamily="34" charset="0"/>
              </a:rPr>
              <a:t>eko</a:t>
            </a:r>
            <a:r>
              <a:rPr lang="ms-MY" sz="2400" b="1" dirty="0">
                <a:effectLst>
                  <a:glow rad="101600">
                    <a:schemeClr val="tx1">
                      <a:alpha val="60000"/>
                    </a:schemeClr>
                  </a:glow>
                  <a:outerShdw blurRad="38100" dist="38100" dir="2700000" algn="tl">
                    <a:srgbClr val="000000">
                      <a:alpha val="43137"/>
                    </a:srgbClr>
                  </a:outerShdw>
                </a:effectLst>
                <a:latin typeface="Arial Black" pitchFamily="34" charset="0"/>
              </a:rPr>
              <a:t> sistem alam</a:t>
            </a:r>
          </a:p>
        </p:txBody>
      </p:sp>
      <p:sp>
        <p:nvSpPr>
          <p:cNvPr id="6" name="Right Arrow 5"/>
          <p:cNvSpPr/>
          <p:nvPr/>
        </p:nvSpPr>
        <p:spPr>
          <a:xfrm rot="5400000">
            <a:off x="553312" y="2302322"/>
            <a:ext cx="756084" cy="53102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sz="2000"/>
          </a:p>
        </p:txBody>
      </p:sp>
      <p:sp>
        <p:nvSpPr>
          <p:cNvPr id="7" name="Rounded Rectangle 6"/>
          <p:cNvSpPr/>
          <p:nvPr/>
        </p:nvSpPr>
        <p:spPr>
          <a:xfrm>
            <a:off x="422532" y="4365104"/>
            <a:ext cx="8422887" cy="115212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ms-MY" sz="24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Pasti terdapat yang bermakna dalam kehidupan</a:t>
            </a:r>
          </a:p>
        </p:txBody>
      </p:sp>
      <p:sp>
        <p:nvSpPr>
          <p:cNvPr id="8" name="Curved Left Arrow 7"/>
          <p:cNvSpPr/>
          <p:nvPr/>
        </p:nvSpPr>
        <p:spPr>
          <a:xfrm>
            <a:off x="6660232" y="3861048"/>
            <a:ext cx="775374" cy="818969"/>
          </a:xfrm>
          <a:prstGeom prst="curvedLef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260648"/>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dalam </a:t>
            </a:r>
            <a:endParaRPr lang="ar-SA"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r>
              <a:rPr lang="sv-SE"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al-Baqarah ayat 26:</a:t>
            </a:r>
            <a:endPar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883" y="1988840"/>
            <a:ext cx="9144000" cy="3046988"/>
          </a:xfrm>
          <a:prstGeom prst="rect">
            <a:avLst/>
          </a:prstGeom>
          <a:solidFill>
            <a:schemeClr val="accent6">
              <a:lumMod val="75000"/>
              <a:alpha val="29000"/>
            </a:schemeClr>
          </a:solidFill>
        </p:spPr>
        <p:txBody>
          <a:bodyPr wrap="square">
            <a:spAutoFit/>
          </a:bodyPr>
          <a:lstStyle/>
          <a:p>
            <a:pPr algn="ctr" rtl="1" fontAlgn="auto">
              <a:spcBef>
                <a:spcPts val="0"/>
              </a:spcBef>
              <a:spcAft>
                <a:spcPts val="0"/>
              </a:spcAft>
              <a:defRPr/>
            </a:pPr>
            <a:r>
              <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إِنَّ اللَّهَ لَا يَسْتَحْيِي أَنْ يَضْرِبَ مَثَلًا مَا بَعُوضَةً فَمَا فَوْقَهَا ۚ فَأَمَّا الَّذِينَ آمَنُوا فَيَعْلَمُونَ أَنَّهُ الْحَقُّ مِنْ رَبِّهِمْ ۖ وَأَمَّا الَّذِينَ كَفَرُوا فَيَقُولُونَ مَاذَا أَرَادَ اللَّهُ بِهَٰذَا مَثَلًا ۘ يُضِلُّ بِهِ كَثِيرًا وَيَهْدِي بِهِ كَثِيرًا ۚ وَمَا يُضِلُّ بِهِ إِلَّا </a:t>
            </a:r>
            <a:r>
              <a:rPr lang="ar-SA" sz="4800" b="1" dirty="0" smtClean="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الْفَاسِقِينَ.</a:t>
            </a:r>
            <a:endParaRPr lang="ar-SA" sz="4800" b="1" dirty="0">
              <a:ln w="3175" cmpd="sng">
                <a:no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4" y="1"/>
            <a:ext cx="91299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7883" y="188640"/>
            <a:ext cx="9144000"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b="1" dirty="0" err="1">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endParaRPr lang="ms-MY" sz="28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Content Placeholder 2"/>
          <p:cNvSpPr txBox="1">
            <a:spLocks/>
          </p:cNvSpPr>
          <p:nvPr/>
        </p:nvSpPr>
        <p:spPr>
          <a:xfrm>
            <a:off x="-18458" y="1124744"/>
            <a:ext cx="9178995" cy="5472608"/>
          </a:xfrm>
          <a:prstGeom prst="rect">
            <a:avLst/>
          </a:prstGeom>
          <a:blipFill>
            <a:blip r:embed="rId3">
              <a:duotone>
                <a:prstClr val="black"/>
                <a:schemeClr val="accent4">
                  <a:tint val="45000"/>
                  <a:satMod val="400000"/>
                </a:schemeClr>
              </a:duotone>
            </a:blip>
            <a:tile tx="0" ty="0" sx="100000" sy="100000" flip="none" algn="tl"/>
          </a:blipFill>
        </p:spPr>
        <p:style>
          <a:lnRef idx="0">
            <a:scrgbClr r="0" g="0" b="0"/>
          </a:lnRef>
          <a:fillRef idx="1002">
            <a:schemeClr val="lt2"/>
          </a:fillRef>
          <a:effectRef idx="0">
            <a:scrgbClr r="0" g="0" b="0"/>
          </a:effectRef>
          <a:fontRef idx="major"/>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j-ea"/>
                <a:cs typeface="+mj-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j-ea"/>
                <a:cs typeface="+mj-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j-ea"/>
                <a:cs typeface="+mj-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j-lt"/>
                <a:ea typeface="+mj-ea"/>
                <a:cs typeface="+mj-cs"/>
              </a:defRPr>
            </a:lvl9pPr>
          </a:lstStyle>
          <a:p>
            <a:pPr marL="0" indent="0" algn="ctr">
              <a:buNone/>
            </a:pPr>
            <a:r>
              <a:rPr lang="ar-SA" sz="2800" b="1" dirty="0">
                <a:effectLst>
                  <a:outerShdw blurRad="38100" dist="38100" dir="2700000" algn="tl">
                    <a:srgbClr val="000000">
                      <a:alpha val="43137"/>
                    </a:srgbClr>
                  </a:outerShdw>
                </a:effectLst>
              </a:rPr>
              <a:t>"</a:t>
            </a:r>
            <a:r>
              <a:rPr lang="ms-MY" sz="2800" b="1" i="1" dirty="0">
                <a:effectLst>
                  <a:outerShdw blurRad="38100" dist="38100" dir="2700000" algn="tl">
                    <a:srgbClr val="000000">
                      <a:alpha val="43137"/>
                    </a:srgbClr>
                  </a:outerShdw>
                </a:effectLst>
              </a:rPr>
              <a:t>Sesungguhnya Allah tidak malu membuat perbandingan apa sahaja, (seperti) nyamuk hingga ke suatu yang lebih daripadanya (kerana perbuatan itu ada hikmatnya), iaitu kalau orang-orang yang beriman maka mereka akan mengetahui bahawa perbandingan itu benar dari Tuhan mereka dan kalau orang-orang kafir pula maka mereka akan berkata: Apakah maksud Allah membuat perbandingan dengan benda ini? (Jawabnya): Tuhan akan menjadikan ramai orang sesat dengan sebab perbandingan itu dan akan menjadikan ramai orang mendapat petunjuk dengan sebabnya dan Tuhan tidak akan menjadikan sesat dengan sebab perbandingan itu melainkan orang-orang yang </a:t>
            </a:r>
            <a:r>
              <a:rPr lang="ms-MY" sz="2800" b="1" i="1" dirty="0" err="1">
                <a:effectLst>
                  <a:outerShdw blurRad="38100" dist="38100" dir="2700000" algn="tl">
                    <a:srgbClr val="000000">
                      <a:alpha val="43137"/>
                    </a:srgbClr>
                  </a:outerShdw>
                </a:effectLst>
              </a:rPr>
              <a:t>fasik</a:t>
            </a:r>
            <a:r>
              <a:rPr lang="ar-SA" sz="2800" b="1" i="1" dirty="0">
                <a:effectLst>
                  <a:outerShdw blurRad="38100" dist="38100" dir="2700000" algn="tl">
                    <a:srgbClr val="000000">
                      <a:alpha val="43137"/>
                    </a:srgbClr>
                  </a:outerShdw>
                </a:effectLst>
              </a:rPr>
              <a:t>"</a:t>
            </a:r>
            <a:r>
              <a:rPr lang="ms-MY" sz="2800" b="1" i="1" dirty="0">
                <a:effectLst>
                  <a:outerShdw blurRad="38100" dist="38100" dir="2700000" algn="tl">
                    <a:srgbClr val="000000">
                      <a:alpha val="43137"/>
                    </a:srgbClr>
                  </a:outerShdw>
                </a:effectLst>
              </a:rPr>
              <a:t>.</a:t>
            </a:r>
            <a:endParaRPr lang="ms-MY" sz="2600" b="1" i="1" dirty="0">
              <a:ln>
                <a:solidFill>
                  <a:schemeClr val="tx1"/>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38912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1491</Words>
  <Application>Microsoft Office PowerPoint</Application>
  <PresentationFormat>On-screen Show (4:3)</PresentationFormat>
  <Paragraphs>161</Paragraphs>
  <Slides>36</Slides>
  <Notes>0</Notes>
  <HiddenSlides>0</HiddenSlides>
  <MMClips>0</MMClips>
  <ScaleCrop>false</ScaleCrop>
  <HeadingPairs>
    <vt:vector size="4" baseType="variant">
      <vt:variant>
        <vt:lpstr>Theme</vt:lpstr>
      </vt:variant>
      <vt:variant>
        <vt:i4>6</vt:i4>
      </vt:variant>
      <vt:variant>
        <vt:lpstr>Slide Titles</vt:lpstr>
      </vt:variant>
      <vt:variant>
        <vt:i4>36</vt:i4>
      </vt:variant>
    </vt:vector>
  </HeadingPairs>
  <TitlesOfParts>
    <vt:vector size="42" baseType="lpstr">
      <vt:lpstr>Office Theme</vt:lpstr>
      <vt:lpstr>2_Office Theme</vt:lpstr>
      <vt:lpstr>3_Office Theme</vt:lpstr>
      <vt:lpstr>6_Office Theme</vt:lpstr>
      <vt:lpstr>7_Office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9</cp:revision>
  <dcterms:created xsi:type="dcterms:W3CDTF">2019-09-25T04:25:52Z</dcterms:created>
  <dcterms:modified xsi:type="dcterms:W3CDTF">2019-09-26T00:44:47Z</dcterms:modified>
</cp:coreProperties>
</file>